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61" r:id="rId5"/>
    <p:sldId id="259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74ECF0-F665-4374-9696-C78EB08C54C9}">
          <p14:sldIdLst>
            <p14:sldId id="256"/>
          </p14:sldIdLst>
        </p14:section>
        <p14:section name="Section 1" id="{8BDAD584-2022-4469-B4CB-029C0C48CA7C}">
          <p14:sldIdLst>
            <p14:sldId id="257"/>
            <p14:sldId id="258"/>
          </p14:sldIdLst>
        </p14:section>
        <p14:section name="Section 2" id="{FB86E0DE-8C5D-47C4-8644-CA69C4BE7506}">
          <p14:sldIdLst>
            <p14:sldId id="261"/>
            <p14:sldId id="259"/>
            <p14:sldId id="263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2F7"/>
    <a:srgbClr val="F9C3A0"/>
    <a:srgbClr val="E8E6E4"/>
    <a:srgbClr val="E5E4E9"/>
    <a:srgbClr val="ECE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105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74C6-AD43-4FC0-8DED-7B7986006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0DA5E0-40B2-42E1-BF82-861EB70B8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740-1155-43AF-9B39-C2E9A715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AA595-2A04-420D-A558-93B84CB19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58BE7-E83F-40DF-9029-1EADDB168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3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425D1-6CD9-4676-A98C-8CE24301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24CD7F-4D0A-431D-BD2A-133237F85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BAE3E-B859-40AA-BF44-8FDC7844D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5F716-17D0-4E54-A9D0-E6B292A58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A2112-E496-46CC-B8B3-3817FEE92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35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6C0938-6B95-4B61-A567-4F8DEAA6B5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B1E20-D8B3-45A9-AB78-C4FADF6C8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46428-CA22-4992-9C8C-12337034B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7159A-1315-45D0-88F5-81FBAE35E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5945D-18E0-47EC-8F2E-B1749156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8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61F1-E52B-498D-9C28-96870482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ADBD-FF5D-4D9A-AC26-961DE518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BF859-94C3-4196-9CEB-1C2E8F7C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C9F43-4442-4BC8-87A5-89C2388B9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54004-1EE2-4256-9ECB-190E0A7FE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9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4AE9B-C403-4F96-BD32-5CEA65506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3BAE1-9417-42DE-9764-7B5F3C3B9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B686D-D7B1-49C6-9CFB-AE52E75DA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83196-14F2-42FB-BCBE-12426D277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60818-EBDC-4471-A3D4-CEA95D90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415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B88D-B2E2-49CD-B7EC-AD421761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FE2BF-AD68-40CD-8ADA-D5F64C034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B03E8-DD84-45A6-AF68-2AC5077F7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7F771-E753-47CD-B567-A69D2DBF6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B0B7C-F671-40E1-A3EC-D410726E9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3082C-1772-46F1-B741-58154FBC9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80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3805-84D2-453F-9771-B0CFF3B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B0BC0-62FD-4E42-A4C5-26AAB499D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652DA-96DB-4530-9731-258FCEEF0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48565-DB2C-49D4-B2F2-A4F765A5FC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E2618-F27F-458D-BC18-0AF2C6F53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F6792E-65BE-4954-9343-F794C547F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EC4103-0602-4FE2-BF3A-3A02677E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D6174F-E5F5-4983-B713-4082B998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1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09BA-3315-42E8-A3AD-DE05139B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8F5438-D525-4B4B-B27A-1D911A573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BD8B8-FB22-43FD-952E-6F786162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25346-CBBD-41AC-8847-F48039F4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4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42CCB3-BB13-483F-8986-53DAA9D1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6ECD70-62B0-4FAF-BC4D-636C01771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A6C6D-7F45-427F-B40A-854536AE9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5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95791-15DF-44D0-9EA5-BBD1F8F1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0BB3B-6886-497F-9152-29CEF34EF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1AB3A-EA16-458E-8B39-EED91739E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6FBF9-DAA7-4C41-B931-A447F9AE1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546C3-10AD-4482-9C7A-CEE3DFD62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A66AC-A5DE-4DF7-AA06-4465382F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75D5-9060-4E0C-9636-C69414D02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D91B6-7BAB-4EFF-BB97-51AEABC345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72A47-2F44-4FD4-98CE-5C422555B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692ED-AEA8-495F-AFB3-C7487570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10/8/2019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BD9F1-200B-4C45-B976-2FCBF651F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8E331-1A8E-40B6-AA26-F376EEC4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7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9989BD-3C53-4A82-BAD9-D6AD03B6A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BAB68-0B8B-4646-8AAD-A6C39D4C8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9CE13-8770-4365-8CCB-B06ACE8F1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0C00A-E9A7-41F6-B9FD-4EC3E039C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4C19E-A874-40BC-B270-C3BD70836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8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7.png"/><Relationship Id="rId18" Type="http://schemas.openxmlformats.org/officeDocument/2006/relationships/image" Target="../media/image10.png"/><Relationship Id="rId3" Type="http://schemas.microsoft.com/office/2007/relationships/media" Target="../media/media2.mp4"/><Relationship Id="rId21" Type="http://schemas.openxmlformats.org/officeDocument/2006/relationships/slide" Target="slide6.xml"/><Relationship Id="rId7" Type="http://schemas.openxmlformats.org/officeDocument/2006/relationships/image" Target="../media/image2.png"/><Relationship Id="rId12" Type="http://schemas.openxmlformats.org/officeDocument/2006/relationships/slide" Target="slide2.xml"/><Relationship Id="rId17" Type="http://schemas.openxmlformats.org/officeDocument/2006/relationships/slide" Target="slide4.xml"/><Relationship Id="rId2" Type="http://schemas.microsoft.com/office/2007/relationships/media" Target="../media/media1.mp4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video" Target="NULL" TargetMode="External"/><Relationship Id="rId6" Type="http://schemas.openxmlformats.org/officeDocument/2006/relationships/image" Target="../media/image1.jpeg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15" Type="http://schemas.openxmlformats.org/officeDocument/2006/relationships/slide" Target="slide5.xml"/><Relationship Id="rId10" Type="http://schemas.openxmlformats.org/officeDocument/2006/relationships/image" Target="../media/image5.png"/><Relationship Id="rId19" Type="http://schemas.openxmlformats.org/officeDocument/2006/relationships/slide" Target="slide7.xml"/><Relationship Id="rId4" Type="http://schemas.openxmlformats.org/officeDocument/2006/relationships/video" Target="../media/media2.mp4"/><Relationship Id="rId9" Type="http://schemas.openxmlformats.org/officeDocument/2006/relationships/image" Target="../media/image4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rello.com/b/f6w4GzM9/gamejava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rello.com/b/f6w4GzM9/gamejava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KornWtp/Wave2Game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919144DA-42B9-4C3C-B629-C4E67A76BB5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A681814-285D-4791-84CB-1A0F9978482E}"/>
                </a:ext>
              </a:extLst>
            </p:cNvPr>
            <p:cNvGrpSpPr>
              <a:grpSpLocks/>
            </p:cNvGrpSpPr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2AC5B3-5CC9-4226-BF08-0DF246D2E957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3B4C4D98-34B7-4B05-80DC-8B20B97AC7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240" b="4149"/>
                <a:stretch/>
              </p:blipFill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8B4C4B6-6B38-49C7-9389-40D374A2BBC3}"/>
                    </a:ext>
                  </a:extLst>
                </p:cNvPr>
                <p:cNvSpPr/>
                <p:nvPr/>
              </p:nvSpPr>
              <p:spPr>
                <a:xfrm>
                  <a:off x="3507698" y="374755"/>
                  <a:ext cx="3537681" cy="2578307"/>
                </a:xfrm>
                <a:prstGeom prst="rect">
                  <a:avLst/>
                </a:prstGeom>
                <a:solidFill>
                  <a:srgbClr val="F3F2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91FF07C-354C-4173-90CA-96A4C9ED0BAE}"/>
                    </a:ext>
                  </a:extLst>
                </p:cNvPr>
                <p:cNvSpPr/>
                <p:nvPr/>
              </p:nvSpPr>
              <p:spPr>
                <a:xfrm>
                  <a:off x="7906615" y="4257731"/>
                  <a:ext cx="1758381" cy="2313190"/>
                </a:xfrm>
                <a:prstGeom prst="rect">
                  <a:avLst/>
                </a:prstGeom>
                <a:solidFill>
                  <a:srgbClr val="ECECE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9087798-06AF-4776-9AD3-DF2116BF3F04}"/>
                    </a:ext>
                  </a:extLst>
                </p:cNvPr>
                <p:cNvSpPr/>
                <p:nvPr/>
              </p:nvSpPr>
              <p:spPr>
                <a:xfrm>
                  <a:off x="9292855" y="4108873"/>
                  <a:ext cx="361507" cy="271738"/>
                </a:xfrm>
                <a:prstGeom prst="rect">
                  <a:avLst/>
                </a:prstGeom>
                <a:solidFill>
                  <a:srgbClr val="ECECE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45F25D5-FC22-47F5-83CB-B42E9A15E4E4}"/>
                  </a:ext>
                </a:extLst>
              </p:cNvPr>
              <p:cNvSpPr/>
              <p:nvPr/>
            </p:nvSpPr>
            <p:spPr>
              <a:xfrm>
                <a:off x="324852" y="3729791"/>
                <a:ext cx="1612232" cy="2514600"/>
              </a:xfrm>
              <a:custGeom>
                <a:avLst/>
                <a:gdLst>
                  <a:gd name="connsiteX0" fmla="*/ 0 w 1612232"/>
                  <a:gd name="connsiteY0" fmla="*/ 0 h 2418347"/>
                  <a:gd name="connsiteX1" fmla="*/ 24063 w 1612232"/>
                  <a:gd name="connsiteY1" fmla="*/ 2418347 h 2418347"/>
                  <a:gd name="connsiteX2" fmla="*/ 974558 w 1612232"/>
                  <a:gd name="connsiteY2" fmla="*/ 2394284 h 2418347"/>
                  <a:gd name="connsiteX3" fmla="*/ 998621 w 1612232"/>
                  <a:gd name="connsiteY3" fmla="*/ 565484 h 2418347"/>
                  <a:gd name="connsiteX4" fmla="*/ 1612232 w 1612232"/>
                  <a:gd name="connsiteY4" fmla="*/ 589547 h 2418347"/>
                  <a:gd name="connsiteX5" fmla="*/ 1588169 w 1612232"/>
                  <a:gd name="connsiteY5" fmla="*/ 0 h 2418347"/>
                  <a:gd name="connsiteX6" fmla="*/ 0 w 1612232"/>
                  <a:gd name="connsiteY6" fmla="*/ 0 h 241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2232" h="2418347">
                    <a:moveTo>
                      <a:pt x="0" y="0"/>
                    </a:moveTo>
                    <a:lnTo>
                      <a:pt x="24063" y="2418347"/>
                    </a:lnTo>
                    <a:lnTo>
                      <a:pt x="974558" y="2394284"/>
                    </a:lnTo>
                    <a:lnTo>
                      <a:pt x="998621" y="565484"/>
                    </a:lnTo>
                    <a:lnTo>
                      <a:pt x="1612232" y="589547"/>
                    </a:lnTo>
                    <a:lnTo>
                      <a:pt x="15881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F2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B8AB59C-CCF8-4221-98DD-9DA31C379DDA}"/>
                  </a:ext>
                </a:extLst>
              </p:cNvPr>
              <p:cNvSpPr/>
              <p:nvPr/>
            </p:nvSpPr>
            <p:spPr>
              <a:xfrm>
                <a:off x="637674" y="2189747"/>
                <a:ext cx="1792705" cy="974558"/>
              </a:xfrm>
              <a:custGeom>
                <a:avLst/>
                <a:gdLst>
                  <a:gd name="connsiteX0" fmla="*/ 60158 w 1792705"/>
                  <a:gd name="connsiteY0" fmla="*/ 0 h 950494"/>
                  <a:gd name="connsiteX1" fmla="*/ 0 w 1792705"/>
                  <a:gd name="connsiteY1" fmla="*/ 902368 h 950494"/>
                  <a:gd name="connsiteX2" fmla="*/ 1780673 w 1792705"/>
                  <a:gd name="connsiteY2" fmla="*/ 950494 h 950494"/>
                  <a:gd name="connsiteX3" fmla="*/ 1792705 w 1792705"/>
                  <a:gd name="connsiteY3" fmla="*/ 60157 h 950494"/>
                  <a:gd name="connsiteX4" fmla="*/ 60158 w 1792705"/>
                  <a:gd name="connsiteY4" fmla="*/ 0 h 950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05" h="950494">
                    <a:moveTo>
                      <a:pt x="60158" y="0"/>
                    </a:moveTo>
                    <a:lnTo>
                      <a:pt x="0" y="902368"/>
                    </a:lnTo>
                    <a:lnTo>
                      <a:pt x="1780673" y="950494"/>
                    </a:lnTo>
                    <a:lnTo>
                      <a:pt x="1792705" y="60157"/>
                    </a:lnTo>
                    <a:lnTo>
                      <a:pt x="60158" y="0"/>
                    </a:lnTo>
                    <a:close/>
                  </a:path>
                </a:pathLst>
              </a:cu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117D221-8FB7-4154-994C-1524021CA073}"/>
                </a:ext>
              </a:extLst>
            </p:cNvPr>
            <p:cNvSpPr/>
            <p:nvPr/>
          </p:nvSpPr>
          <p:spPr>
            <a:xfrm>
              <a:off x="1331495" y="4510840"/>
              <a:ext cx="1568617" cy="2175210"/>
            </a:xfrm>
            <a:custGeom>
              <a:avLst/>
              <a:gdLst>
                <a:gd name="connsiteX0" fmla="*/ 16042 w 1540042"/>
                <a:gd name="connsiteY0" fmla="*/ 0 h 2165685"/>
                <a:gd name="connsiteX1" fmla="*/ 0 w 1540042"/>
                <a:gd name="connsiteY1" fmla="*/ 2133600 h 2165685"/>
                <a:gd name="connsiteX2" fmla="*/ 1524000 w 1540042"/>
                <a:gd name="connsiteY2" fmla="*/ 2165685 h 2165685"/>
                <a:gd name="connsiteX3" fmla="*/ 1540042 w 1540042"/>
                <a:gd name="connsiteY3" fmla="*/ 128337 h 2165685"/>
                <a:gd name="connsiteX4" fmla="*/ 16042 w 1540042"/>
                <a:gd name="connsiteY4" fmla="*/ 0 h 2165685"/>
                <a:gd name="connsiteX0" fmla="*/ 16042 w 1568617"/>
                <a:gd name="connsiteY0" fmla="*/ 0 h 2165685"/>
                <a:gd name="connsiteX1" fmla="*/ 0 w 1568617"/>
                <a:gd name="connsiteY1" fmla="*/ 2133600 h 2165685"/>
                <a:gd name="connsiteX2" fmla="*/ 1524000 w 1568617"/>
                <a:gd name="connsiteY2" fmla="*/ 2165685 h 2165685"/>
                <a:gd name="connsiteX3" fmla="*/ 1568617 w 1568617"/>
                <a:gd name="connsiteY3" fmla="*/ 14037 h 2165685"/>
                <a:gd name="connsiteX4" fmla="*/ 16042 w 1568617"/>
                <a:gd name="connsiteY4" fmla="*/ 0 h 2165685"/>
                <a:gd name="connsiteX0" fmla="*/ 16042 w 1568617"/>
                <a:gd name="connsiteY0" fmla="*/ 0 h 2175210"/>
                <a:gd name="connsiteX1" fmla="*/ 0 w 1568617"/>
                <a:gd name="connsiteY1" fmla="*/ 2133600 h 2175210"/>
                <a:gd name="connsiteX2" fmla="*/ 1552575 w 1568617"/>
                <a:gd name="connsiteY2" fmla="*/ 2175210 h 2175210"/>
                <a:gd name="connsiteX3" fmla="*/ 1568617 w 1568617"/>
                <a:gd name="connsiteY3" fmla="*/ 14037 h 2175210"/>
                <a:gd name="connsiteX4" fmla="*/ 16042 w 1568617"/>
                <a:gd name="connsiteY4" fmla="*/ 0 h 217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617" h="2175210">
                  <a:moveTo>
                    <a:pt x="16042" y="0"/>
                  </a:moveTo>
                  <a:lnTo>
                    <a:pt x="0" y="2133600"/>
                  </a:lnTo>
                  <a:lnTo>
                    <a:pt x="1552575" y="2175210"/>
                  </a:lnTo>
                  <a:lnTo>
                    <a:pt x="1568617" y="14037"/>
                  </a:lnTo>
                  <a:lnTo>
                    <a:pt x="16042" y="0"/>
                  </a:lnTo>
                  <a:close/>
                </a:path>
              </a:pathLst>
            </a:custGeom>
            <a:solidFill>
              <a:srgbClr val="F9C3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2" name="Picture 8" descr="ผลการค้นหารูปภาพสำหรับ ipad png">
            <a:extLst>
              <a:ext uri="{FF2B5EF4-FFF2-40B4-BE49-F238E27FC236}">
                <a16:creationId xmlns:a16="http://schemas.microsoft.com/office/drawing/2014/main" id="{DFF07E0B-ABCD-4C84-BE2E-15640E148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79347" y="-153276"/>
            <a:ext cx="2739439" cy="37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ผลการค้นหารูปภาพสำหรับ ipad png">
            <a:extLst>
              <a:ext uri="{FF2B5EF4-FFF2-40B4-BE49-F238E27FC236}">
                <a16:creationId xmlns:a16="http://schemas.microsoft.com/office/drawing/2014/main" id="{1C6475A4-0C29-466C-B239-DA42AF3C0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3" t="7251" r="24804" b="5465"/>
          <a:stretch/>
        </p:blipFill>
        <p:spPr bwMode="auto">
          <a:xfrm rot="16200000">
            <a:off x="4282374" y="3945941"/>
            <a:ext cx="2162393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HhLwPKQvFl">
            <a:hlinkClick r:id="" action="ppaction://media"/>
            <a:extLst>
              <a:ext uri="{FF2B5EF4-FFF2-40B4-BE49-F238E27FC236}">
                <a16:creationId xmlns:a16="http://schemas.microsoft.com/office/drawing/2014/main" id="{65987B59-1F8B-4D2A-B601-F21928479F3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9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19459" y="525671"/>
            <a:ext cx="3277931" cy="2427392"/>
          </a:xfrm>
          <a:prstGeom prst="rect">
            <a:avLst/>
          </a:prstGeom>
        </p:spPr>
      </p:pic>
      <p:pic>
        <p:nvPicPr>
          <p:cNvPr id="27" name="587mBWts41">
            <a:hlinkClick r:id="" action="ppaction://media"/>
            <a:extLst>
              <a:ext uri="{FF2B5EF4-FFF2-40B4-BE49-F238E27FC236}">
                <a16:creationId xmlns:a16="http://schemas.microsoft.com/office/drawing/2014/main" id="{DEB48EEE-6D51-4EF1-BAB1-404B71A9AA0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42611" y="4499811"/>
            <a:ext cx="2562727" cy="17205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0D68908-EF65-4FD3-9090-285C9CD49D4E}"/>
              </a:ext>
            </a:extLst>
          </p:cNvPr>
          <p:cNvSpPr txBox="1"/>
          <p:nvPr/>
        </p:nvSpPr>
        <p:spPr>
          <a:xfrm rot="151415">
            <a:off x="861736" y="2155114"/>
            <a:ext cx="13411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rgbClr val="FF0000"/>
                </a:solidFill>
                <a:latin typeface="Edo" panose="02000000000000000000" pitchFamily="2" charset="0"/>
                <a:cs typeface="supermarket" panose="02000000000000000000" pitchFamily="2" charset="0"/>
              </a:rPr>
              <a:t>W</a:t>
            </a:r>
            <a:r>
              <a:rPr lang="en-US" sz="3300" b="1" dirty="0">
                <a:solidFill>
                  <a:srgbClr val="0070C0"/>
                </a:solidFill>
                <a:latin typeface="Edo" panose="02000000000000000000" pitchFamily="2" charset="0"/>
                <a:cs typeface="supermarket" panose="02000000000000000000" pitchFamily="2" charset="0"/>
              </a:rPr>
              <a:t>A</a:t>
            </a:r>
            <a:r>
              <a:rPr lang="en-US" sz="3300" b="1" dirty="0">
                <a:solidFill>
                  <a:srgbClr val="FFC000"/>
                </a:solidFill>
                <a:latin typeface="Edo" panose="02000000000000000000" pitchFamily="2" charset="0"/>
                <a:cs typeface="supermarket" panose="02000000000000000000" pitchFamily="2" charset="0"/>
              </a:rPr>
              <a:t>V</a:t>
            </a:r>
            <a:r>
              <a:rPr lang="en-US" sz="3300" b="1" dirty="0">
                <a:solidFill>
                  <a:srgbClr val="00B050"/>
                </a:solidFill>
                <a:latin typeface="Edo" panose="02000000000000000000" pitchFamily="2" charset="0"/>
                <a:cs typeface="supermarket" panose="02000000000000000000" pitchFamily="2" charset="0"/>
              </a:rPr>
              <a:t>E</a:t>
            </a:r>
          </a:p>
          <a:p>
            <a:pPr algn="ctr"/>
            <a:r>
              <a:rPr lang="en-US" sz="3300" b="1" dirty="0">
                <a:latin typeface="Edo" panose="02000000000000000000" pitchFamily="2" charset="0"/>
                <a:cs typeface="supermarket" panose="02000000000000000000" pitchFamily="2" charset="0"/>
              </a:rPr>
              <a:t>GAME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8" name="Section Zoom 37">
                <a:extLst>
                  <a:ext uri="{FF2B5EF4-FFF2-40B4-BE49-F238E27FC236}">
                    <a16:creationId xmlns:a16="http://schemas.microsoft.com/office/drawing/2014/main" id="{E453560B-A394-4D10-8EF9-8F0AEC7758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2319204"/>
                  </p:ext>
                </p:extLst>
              </p:nvPr>
            </p:nvGraphicFramePr>
            <p:xfrm>
              <a:off x="3412959" y="604127"/>
              <a:ext cx="3738880" cy="2103120"/>
            </p:xfrm>
            <a:graphic>
              <a:graphicData uri="http://schemas.microsoft.com/office/powerpoint/2016/sectionzoom">
                <psez:sectionZm>
                  <psez:sectionZmObj sectionId="{8BDAD584-2022-4469-B4CB-029C0C48CA7C}">
                    <psez:zmPr id="{2715C82F-1780-4163-A596-FA1ED5E1DCDE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38880" cy="210312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8" name="Section Zoom 3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453560B-A394-4D10-8EF9-8F0AEC7758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12959" y="604127"/>
                <a:ext cx="3738880" cy="210312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C34FC742-2B69-4F69-874D-0FD1FC7BCFF3}"/>
              </a:ext>
            </a:extLst>
          </p:cNvPr>
          <p:cNvSpPr/>
          <p:nvPr/>
        </p:nvSpPr>
        <p:spPr>
          <a:xfrm rot="2791800">
            <a:off x="6756208" y="1907981"/>
            <a:ext cx="163189" cy="15172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369EDE-1960-4182-996F-2569D6413C92}"/>
              </a:ext>
            </a:extLst>
          </p:cNvPr>
          <p:cNvSpPr/>
          <p:nvPr/>
        </p:nvSpPr>
        <p:spPr>
          <a:xfrm rot="2791800">
            <a:off x="3485195" y="-113851"/>
            <a:ext cx="163189" cy="15172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063084-CFF2-4B24-920D-B89E4A775918}"/>
              </a:ext>
            </a:extLst>
          </p:cNvPr>
          <p:cNvSpPr/>
          <p:nvPr/>
        </p:nvSpPr>
        <p:spPr>
          <a:xfrm>
            <a:off x="272716" y="3665304"/>
            <a:ext cx="2687380" cy="1434597"/>
          </a:xfrm>
          <a:prstGeom prst="rect">
            <a:avLst/>
          </a:prstGeom>
          <a:solidFill>
            <a:srgbClr val="F3F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ผลการค้นหารูปภาพสำหรับ wave png">
            <a:extLst>
              <a:ext uri="{FF2B5EF4-FFF2-40B4-BE49-F238E27FC236}">
                <a16:creationId xmlns:a16="http://schemas.microsoft.com/office/drawing/2014/main" id="{A5534116-0321-49A4-801D-6E7C0EFB1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616" y="184815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ผลการค้นหารูปภาพสำหรับ wave png">
            <a:extLst>
              <a:ext uri="{FF2B5EF4-FFF2-40B4-BE49-F238E27FC236}">
                <a16:creationId xmlns:a16="http://schemas.microsoft.com/office/drawing/2014/main" id="{BE4FACE8-4016-4C1E-AC28-3CEF422BE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5419371" y="-442872"/>
            <a:ext cx="171420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1" name="Slide Zoom 40">
                <a:extLst>
                  <a:ext uri="{FF2B5EF4-FFF2-40B4-BE49-F238E27FC236}">
                    <a16:creationId xmlns:a16="http://schemas.microsoft.com/office/drawing/2014/main" id="{23BE4D0C-99D9-44BF-A2E2-9B20045600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7093284"/>
                  </p:ext>
                </p:extLst>
              </p:nvPr>
            </p:nvGraphicFramePr>
            <p:xfrm>
              <a:off x="7251991" y="4540390"/>
              <a:ext cx="3048000" cy="1714500"/>
            </p:xfrm>
            <a:graphic>
              <a:graphicData uri="http://schemas.microsoft.com/office/powerpoint/2016/slidezoom">
                <pslz:sldZm>
                  <pslz:sldZmObj sldId="259" cId="1543150087">
                    <pslz:zmPr id="{F42163C3-D0ED-4ABA-85A4-9C4EB9F25329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1" name="Slide Zoom 40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23BE4D0C-99D9-44BF-A2E2-9B20045600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51991" y="4540390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4" name="Slide Zoom 43">
                <a:extLst>
                  <a:ext uri="{FF2B5EF4-FFF2-40B4-BE49-F238E27FC236}">
                    <a16:creationId xmlns:a16="http://schemas.microsoft.com/office/drawing/2014/main" id="{00391519-9C0C-4014-83CD-7828B7A986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7116991"/>
                  </p:ext>
                </p:extLst>
              </p:nvPr>
            </p:nvGraphicFramePr>
            <p:xfrm>
              <a:off x="9233011" y="4719422"/>
              <a:ext cx="2554201" cy="1436738"/>
            </p:xfrm>
            <a:graphic>
              <a:graphicData uri="http://schemas.microsoft.com/office/powerpoint/2016/slidezoom">
                <pslz:sldZm>
                  <pslz:sldZmObj sldId="261" cId="2191737064">
                    <pslz:zmPr id="{F73C682F-1FC0-4826-A737-EDAEFEC0ABDA}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54201" cy="143673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4" name="Slide Zoom 43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00391519-9C0C-4014-83CD-7828B7A986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33011" y="4719422"/>
                <a:ext cx="2554201" cy="1436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0" name="Slide Zoom 49">
                <a:extLst>
                  <a:ext uri="{FF2B5EF4-FFF2-40B4-BE49-F238E27FC236}">
                    <a16:creationId xmlns:a16="http://schemas.microsoft.com/office/drawing/2014/main" id="{A19BF9C6-B251-4689-95F1-47BC8AB13F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6123850"/>
                  </p:ext>
                </p:extLst>
              </p:nvPr>
            </p:nvGraphicFramePr>
            <p:xfrm>
              <a:off x="560134" y="5159542"/>
              <a:ext cx="3048000" cy="1714500"/>
            </p:xfrm>
            <a:graphic>
              <a:graphicData uri="http://schemas.microsoft.com/office/powerpoint/2016/slidezoom">
                <pslz:sldZm>
                  <pslz:sldZmObj sldId="262" cId="3826506285">
                    <pslz:zmPr id="{94F41D5C-14C9-4FF7-B713-94E5D959E046}" returnToParent="0" transitionDur="1000" showBg="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0" name="Slide Zoom 49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A19BF9C6-B251-4689-95F1-47BC8AB13F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0134" y="5159542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4" name="Slide Zoom 53">
                <a:extLst>
                  <a:ext uri="{FF2B5EF4-FFF2-40B4-BE49-F238E27FC236}">
                    <a16:creationId xmlns:a16="http://schemas.microsoft.com/office/drawing/2014/main" id="{DB3A1E9D-A5BC-4077-BBE5-AAC5B7382F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7201946"/>
                  </p:ext>
                </p:extLst>
              </p:nvPr>
            </p:nvGraphicFramePr>
            <p:xfrm>
              <a:off x="208547" y="3606338"/>
              <a:ext cx="2826315" cy="1589802"/>
            </p:xfrm>
            <a:graphic>
              <a:graphicData uri="http://schemas.microsoft.com/office/powerpoint/2016/slidezoom">
                <pslz:sldZm>
                  <pslz:sldZmObj sldId="263" cId="4093079086">
                    <pslz:zmPr id="{34FB3756-553D-4D97-BEE3-56A1FADA9087}" returnToParent="0" transitionDur="1000" showBg="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26315" cy="158980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4" name="Slide Zoom 53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DB3A1E9D-A5BC-4077-BBE5-AAC5B7382F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8547" y="3606338"/>
                <a:ext cx="2826315" cy="15898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706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9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067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F8B506-F807-4927-9387-76A8AE5D2E2C}"/>
              </a:ext>
            </a:extLst>
          </p:cNvPr>
          <p:cNvSpPr txBox="1"/>
          <p:nvPr/>
        </p:nvSpPr>
        <p:spPr>
          <a:xfrm>
            <a:off x="721896" y="657727"/>
            <a:ext cx="107963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000" b="1" dirty="0">
                <a:latin typeface="supermarket" panose="02000000000000000000" pitchFamily="2" charset="0"/>
                <a:cs typeface="supermarket" panose="02000000000000000000" pitchFamily="2" charset="0"/>
              </a:rPr>
              <a:t>ที่มาของ </a:t>
            </a:r>
            <a:r>
              <a:rPr lang="en-US" sz="8000" b="1" dirty="0">
                <a:latin typeface="supermarket" panose="02000000000000000000" pitchFamily="2" charset="0"/>
                <a:cs typeface="supermarket" panose="02000000000000000000" pitchFamily="2" charset="0"/>
              </a:rPr>
              <a:t>Project</a:t>
            </a:r>
            <a:r>
              <a:rPr lang="th-TH" sz="8000" b="1" dirty="0">
                <a:latin typeface="supermarket" panose="02000000000000000000" pitchFamily="2" charset="0"/>
                <a:cs typeface="supermarket" panose="02000000000000000000" pitchFamily="2" charset="0"/>
              </a:rPr>
              <a:t> </a:t>
            </a:r>
            <a:r>
              <a:rPr lang="en-US" sz="8000" b="1" dirty="0">
                <a:latin typeface="supermarket" panose="02000000000000000000" pitchFamily="2" charset="0"/>
                <a:cs typeface="supermarket" panose="02000000000000000000" pitchFamily="2" charset="0"/>
              </a:rPr>
              <a:t>WAVE</a:t>
            </a:r>
            <a:r>
              <a:rPr lang="th-TH" sz="8000" b="1" dirty="0">
                <a:latin typeface="supermarket" panose="02000000000000000000" pitchFamily="2" charset="0"/>
                <a:cs typeface="supermarket" panose="02000000000000000000" pitchFamily="2" charset="0"/>
              </a:rPr>
              <a:t> </a:t>
            </a:r>
            <a:r>
              <a:rPr lang="en-US" sz="8000" b="1" dirty="0">
                <a:latin typeface="supermarket" panose="02000000000000000000" pitchFamily="2" charset="0"/>
                <a:cs typeface="supermarket" panose="02000000000000000000" pitchFamily="2" charset="0"/>
              </a:rPr>
              <a:t>GAME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4BF047-E382-4C83-B050-CD550F798148}"/>
              </a:ext>
            </a:extLst>
          </p:cNvPr>
          <p:cNvSpPr txBox="1"/>
          <p:nvPr/>
        </p:nvSpPr>
        <p:spPr>
          <a:xfrm>
            <a:off x="481265" y="2168423"/>
            <a:ext cx="111332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supermarket" panose="02000000000000000000" pitchFamily="2" charset="0"/>
                <a:cs typeface="supermarket" panose="02000000000000000000" pitchFamily="2" charset="0"/>
              </a:rPr>
              <a:t>	WAVE</a:t>
            </a:r>
            <a:r>
              <a:rPr lang="th-TH" sz="5400" dirty="0">
                <a:latin typeface="supermarket" panose="02000000000000000000" pitchFamily="2" charset="0"/>
                <a:cs typeface="supermarket" panose="02000000000000000000" pitchFamily="2" charset="0"/>
              </a:rPr>
              <a:t> </a:t>
            </a:r>
            <a:r>
              <a:rPr lang="en-US" sz="5400" dirty="0">
                <a:latin typeface="supermarket" panose="02000000000000000000" pitchFamily="2" charset="0"/>
                <a:cs typeface="supermarket" panose="02000000000000000000" pitchFamily="2" charset="0"/>
              </a:rPr>
              <a:t>GAME </a:t>
            </a:r>
            <a:r>
              <a:rPr lang="th-TH" sz="5400" dirty="0">
                <a:latin typeface="supermarket" panose="02000000000000000000" pitchFamily="2" charset="0"/>
                <a:cs typeface="supermarket" panose="02000000000000000000" pitchFamily="2" charset="0"/>
              </a:rPr>
              <a:t>เป็นโปรเจคที่ทางผู้พัฒนาต้องการฝึกใช้ </a:t>
            </a:r>
            <a:r>
              <a:rPr lang="en-US" sz="5400" dirty="0">
                <a:latin typeface="supermarket" panose="02000000000000000000" pitchFamily="2" charset="0"/>
                <a:cs typeface="supermarket" panose="02000000000000000000" pitchFamily="2" charset="0"/>
              </a:rPr>
              <a:t>Scrum </a:t>
            </a:r>
            <a:r>
              <a:rPr lang="th-TH" sz="5400" dirty="0">
                <a:latin typeface="supermarket" panose="02000000000000000000" pitchFamily="2" charset="0"/>
                <a:cs typeface="supermarket" panose="02000000000000000000" pitchFamily="2" charset="0"/>
              </a:rPr>
              <a:t>กับงานจริง โดยตัวโปรเจค</a:t>
            </a:r>
          </a:p>
          <a:p>
            <a:pPr algn="ctr"/>
            <a:r>
              <a:rPr lang="th-TH" sz="5400" dirty="0">
                <a:latin typeface="supermarket" panose="02000000000000000000" pitchFamily="2" charset="0"/>
                <a:cs typeface="supermarket" panose="02000000000000000000" pitchFamily="2" charset="0"/>
              </a:rPr>
              <a:t>จะเป็นการสร้างเกมด้วย </a:t>
            </a:r>
            <a:r>
              <a:rPr lang="en-US" sz="5400" dirty="0">
                <a:latin typeface="supermarket" panose="02000000000000000000" pitchFamily="2" charset="0"/>
                <a:cs typeface="supermarket" panose="02000000000000000000" pitchFamily="2" charset="0"/>
              </a:rPr>
              <a:t>Eclipse IDE </a:t>
            </a:r>
            <a:r>
              <a:rPr lang="th-TH" sz="5400" dirty="0">
                <a:latin typeface="supermarket" panose="02000000000000000000" pitchFamily="2" charset="0"/>
                <a:cs typeface="supermarket" panose="02000000000000000000" pitchFamily="2" charset="0"/>
              </a:rPr>
              <a:t>โดยใช้ภาษา </a:t>
            </a:r>
            <a:r>
              <a:rPr lang="en-US" sz="5400" dirty="0">
                <a:latin typeface="supermarket" panose="02000000000000000000" pitchFamily="2" charset="0"/>
                <a:cs typeface="supermarket" panose="02000000000000000000" pitchFamily="2" charset="0"/>
              </a:rPr>
              <a:t>JAVA </a:t>
            </a:r>
            <a:r>
              <a:rPr lang="th-TH" sz="5400" dirty="0">
                <a:latin typeface="supermarket" panose="02000000000000000000" pitchFamily="2" charset="0"/>
                <a:cs typeface="supermarket" panose="02000000000000000000" pitchFamily="2" charset="0"/>
              </a:rPr>
              <a:t>ในการพัฒนา </a:t>
            </a:r>
            <a:br>
              <a:rPr lang="en-US" sz="5400" dirty="0">
                <a:latin typeface="supermarket" panose="02000000000000000000" pitchFamily="2" charset="0"/>
                <a:cs typeface="supermarket" panose="02000000000000000000" pitchFamily="2" charset="0"/>
              </a:rPr>
            </a:br>
            <a:r>
              <a:rPr lang="en-US" sz="5400" dirty="0">
                <a:latin typeface="supermarket" panose="02000000000000000000" pitchFamily="2" charset="0"/>
                <a:cs typeface="supermarket" panose="02000000000000000000" pitchFamily="2" charset="0"/>
              </a:rPr>
              <a:t>(Eclipse IDE for Java Developers)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391181-A6F4-4316-BF74-85D897CF9574}"/>
              </a:ext>
            </a:extLst>
          </p:cNvPr>
          <p:cNvCxnSpPr/>
          <p:nvPr/>
        </p:nvCxnSpPr>
        <p:spPr>
          <a:xfrm>
            <a:off x="385013" y="1941095"/>
            <a:ext cx="114861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357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F8B506-F807-4927-9387-76A8AE5D2E2C}"/>
              </a:ext>
            </a:extLst>
          </p:cNvPr>
          <p:cNvSpPr txBox="1"/>
          <p:nvPr/>
        </p:nvSpPr>
        <p:spPr>
          <a:xfrm>
            <a:off x="721896" y="657727"/>
            <a:ext cx="107963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000" b="1" dirty="0">
                <a:latin typeface="supermarket" panose="02000000000000000000" pitchFamily="2" charset="0"/>
                <a:cs typeface="supermarket" panose="02000000000000000000" pitchFamily="2" charset="0"/>
              </a:rPr>
              <a:t>ที่มาของ </a:t>
            </a:r>
            <a:r>
              <a:rPr lang="en-US" sz="8000" b="1" dirty="0">
                <a:latin typeface="supermarket" panose="02000000000000000000" pitchFamily="2" charset="0"/>
                <a:cs typeface="supermarket" panose="02000000000000000000" pitchFamily="2" charset="0"/>
              </a:rPr>
              <a:t>Project</a:t>
            </a:r>
            <a:r>
              <a:rPr lang="th-TH" sz="8000" b="1" dirty="0">
                <a:latin typeface="supermarket" panose="02000000000000000000" pitchFamily="2" charset="0"/>
                <a:cs typeface="supermarket" panose="02000000000000000000" pitchFamily="2" charset="0"/>
              </a:rPr>
              <a:t> </a:t>
            </a:r>
            <a:r>
              <a:rPr lang="en-US" sz="8000" b="1" dirty="0">
                <a:latin typeface="supermarket" panose="02000000000000000000" pitchFamily="2" charset="0"/>
                <a:cs typeface="supermarket" panose="02000000000000000000" pitchFamily="2" charset="0"/>
              </a:rPr>
              <a:t>WAVE</a:t>
            </a:r>
            <a:r>
              <a:rPr lang="th-TH" sz="8000" b="1" dirty="0">
                <a:latin typeface="supermarket" panose="02000000000000000000" pitchFamily="2" charset="0"/>
                <a:cs typeface="supermarket" panose="02000000000000000000" pitchFamily="2" charset="0"/>
              </a:rPr>
              <a:t> </a:t>
            </a:r>
            <a:r>
              <a:rPr lang="en-US" sz="8000" b="1" dirty="0">
                <a:latin typeface="supermarket" panose="02000000000000000000" pitchFamily="2" charset="0"/>
                <a:cs typeface="supermarket" panose="02000000000000000000" pitchFamily="2" charset="0"/>
              </a:rPr>
              <a:t>GAME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4BF047-E382-4C83-B050-CD550F798148}"/>
              </a:ext>
            </a:extLst>
          </p:cNvPr>
          <p:cNvSpPr txBox="1"/>
          <p:nvPr/>
        </p:nvSpPr>
        <p:spPr>
          <a:xfrm>
            <a:off x="-216567" y="2121901"/>
            <a:ext cx="126572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dirty="0">
                <a:latin typeface="supermarket" panose="02000000000000000000" pitchFamily="2" charset="0"/>
                <a:cs typeface="supermarket" panose="02000000000000000000" pitchFamily="2" charset="0"/>
              </a:rPr>
              <a:t>	</a:t>
            </a:r>
            <a:r>
              <a:rPr lang="en-US" sz="5200" b="1" dirty="0">
                <a:latin typeface="supermarket" panose="02000000000000000000" pitchFamily="2" charset="0"/>
                <a:cs typeface="supermarket" panose="02000000000000000000" pitchFamily="2" charset="0"/>
              </a:rPr>
              <a:t>CONCEPT</a:t>
            </a:r>
            <a:r>
              <a:rPr lang="th-TH" sz="5200" b="1" dirty="0">
                <a:latin typeface="supermarket" panose="02000000000000000000" pitchFamily="2" charset="0"/>
                <a:cs typeface="supermarket" panose="02000000000000000000" pitchFamily="2" charset="0"/>
              </a:rPr>
              <a:t> </a:t>
            </a:r>
            <a:r>
              <a:rPr lang="en-US" sz="5200" b="1" dirty="0">
                <a:latin typeface="supermarket" panose="02000000000000000000" pitchFamily="2" charset="0"/>
                <a:cs typeface="supermarket" panose="02000000000000000000" pitchFamily="2" charset="0"/>
              </a:rPr>
              <a:t>GAME </a:t>
            </a:r>
          </a:p>
          <a:p>
            <a:pPr algn="ctr"/>
            <a:r>
              <a:rPr lang="th-TH" sz="5200" dirty="0">
                <a:latin typeface="supermarket" panose="02000000000000000000" pitchFamily="2" charset="0"/>
                <a:cs typeface="supermarket" panose="02000000000000000000" pitchFamily="2" charset="0"/>
              </a:rPr>
              <a:t>เป็นเกมที่ช่วยทดสอบและพัฒนาทักษะการคิด </a:t>
            </a:r>
            <a:endParaRPr lang="en-US" sz="5200" dirty="0"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pPr algn="ctr"/>
            <a:r>
              <a:rPr lang="th-TH" sz="5200" dirty="0">
                <a:latin typeface="supermarket" panose="02000000000000000000" pitchFamily="2" charset="0"/>
                <a:cs typeface="supermarket" panose="02000000000000000000" pitchFamily="2" charset="0"/>
              </a:rPr>
              <a:t>ความมีไหวพริบของผู้เล่น ซึ่งผู้จะต้องหลบหลีกศัตรู</a:t>
            </a:r>
            <a:r>
              <a:rPr lang="en-US" sz="4000" dirty="0">
                <a:latin typeface="supermarket" panose="02000000000000000000" pitchFamily="2" charset="0"/>
                <a:cs typeface="supermarket" panose="02000000000000000000" pitchFamily="2" charset="0"/>
              </a:rPr>
              <a:t>(Wave)</a:t>
            </a:r>
            <a:r>
              <a:rPr lang="en-US" sz="5200" dirty="0">
                <a:latin typeface="supermarket" panose="02000000000000000000" pitchFamily="2" charset="0"/>
                <a:cs typeface="supermarket" panose="02000000000000000000" pitchFamily="2" charset="0"/>
              </a:rPr>
              <a:t> </a:t>
            </a:r>
          </a:p>
          <a:p>
            <a:pPr algn="ctr"/>
            <a:r>
              <a:rPr lang="th-TH" sz="5200" dirty="0">
                <a:latin typeface="supermarket" panose="02000000000000000000" pitchFamily="2" charset="0"/>
                <a:cs typeface="supermarket" panose="02000000000000000000" pitchFamily="2" charset="0"/>
              </a:rPr>
              <a:t>ที่วิ่งไปมา ความยากจะเพิ่มขึ้นตาม </a:t>
            </a:r>
            <a:r>
              <a:rPr lang="en-US" sz="5200" dirty="0">
                <a:latin typeface="supermarket" panose="02000000000000000000" pitchFamily="2" charset="0"/>
                <a:cs typeface="supermarket" panose="02000000000000000000" pitchFamily="2" charset="0"/>
              </a:rPr>
              <a:t>Level </a:t>
            </a:r>
            <a:r>
              <a:rPr lang="th-TH" sz="5200" dirty="0">
                <a:latin typeface="supermarket" panose="02000000000000000000" pitchFamily="2" charset="0"/>
                <a:cs typeface="supermarket" panose="02000000000000000000" pitchFamily="2" charset="0"/>
              </a:rPr>
              <a:t>ซึ่งถ้าผู้เล่นโดนศัตรูพลังชีวิตก็จะลดลงและถ้าพลังชีวิตหมดก็จะจบเกม</a:t>
            </a:r>
            <a:endParaRPr lang="en-US" sz="5200" dirty="0"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5B668-A74E-4149-9F09-4292F949E1C1}"/>
              </a:ext>
            </a:extLst>
          </p:cNvPr>
          <p:cNvCxnSpPr/>
          <p:nvPr/>
        </p:nvCxnSpPr>
        <p:spPr>
          <a:xfrm>
            <a:off x="385013" y="1941095"/>
            <a:ext cx="114861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878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0C87C7D-C6D7-42C3-B039-6BFA1D4CA7A7}"/>
              </a:ext>
            </a:extLst>
          </p:cNvPr>
          <p:cNvSpPr/>
          <p:nvPr/>
        </p:nvSpPr>
        <p:spPr>
          <a:xfrm>
            <a:off x="4154905" y="4080661"/>
            <a:ext cx="3857737" cy="21711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78C0591-78F5-4737-9264-5E431620BB50}"/>
              </a:ext>
            </a:extLst>
          </p:cNvPr>
          <p:cNvSpPr/>
          <p:nvPr/>
        </p:nvSpPr>
        <p:spPr>
          <a:xfrm>
            <a:off x="4154905" y="2868935"/>
            <a:ext cx="3857737" cy="9779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607D1CB-8FB9-47EE-8BA1-5425CB95A19C}"/>
              </a:ext>
            </a:extLst>
          </p:cNvPr>
          <p:cNvSpPr/>
          <p:nvPr/>
        </p:nvSpPr>
        <p:spPr>
          <a:xfrm>
            <a:off x="4154905" y="1729853"/>
            <a:ext cx="3857737" cy="9779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91E843D-A35A-49E0-B0D7-05E3BADB4CDA}"/>
              </a:ext>
            </a:extLst>
          </p:cNvPr>
          <p:cNvSpPr/>
          <p:nvPr/>
        </p:nvSpPr>
        <p:spPr>
          <a:xfrm>
            <a:off x="4154905" y="606239"/>
            <a:ext cx="3857737" cy="9779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039B7-35CB-42D5-A169-E58EA495E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989" y="670407"/>
            <a:ext cx="763768" cy="852849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9F14F-5949-4072-8060-407157C1F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115" y="4159605"/>
            <a:ext cx="739137" cy="852850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0DD858-D054-4E51-85AE-D8FCAE9E1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841" y="1792848"/>
            <a:ext cx="788401" cy="852849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E01D1-B632-47E3-B1E8-429E7B7D1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407" y="5318822"/>
            <a:ext cx="796697" cy="867591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EC0BCA-B6F7-4BEA-AAE5-9AC6D45F4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283" y="2954640"/>
            <a:ext cx="872233" cy="852850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C189F0-1B97-4146-8F42-00124B283DCB}"/>
              </a:ext>
            </a:extLst>
          </p:cNvPr>
          <p:cNvSpPr txBox="1"/>
          <p:nvPr/>
        </p:nvSpPr>
        <p:spPr>
          <a:xfrm>
            <a:off x="4990074" y="776349"/>
            <a:ext cx="3022568" cy="65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dirty="0">
                <a:latin typeface="supermarket" panose="02000000000000000000" pitchFamily="2" charset="0"/>
                <a:cs typeface="supermarket" panose="02000000000000000000" pitchFamily="2" charset="0"/>
              </a:rPr>
              <a:t>ออกแบบเกม</a:t>
            </a:r>
            <a:endParaRPr lang="en-US" sz="4000" dirty="0"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961EA2-C35D-4201-A4E7-1C3BCB090A21}"/>
              </a:ext>
            </a:extLst>
          </p:cNvPr>
          <p:cNvSpPr txBox="1"/>
          <p:nvPr/>
        </p:nvSpPr>
        <p:spPr>
          <a:xfrm>
            <a:off x="4922523" y="1668076"/>
            <a:ext cx="3147844" cy="997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latin typeface="supermarket" panose="02000000000000000000" pitchFamily="2" charset="0"/>
                <a:cs typeface="supermarket" panose="02000000000000000000" pitchFamily="2" charset="0"/>
              </a:rPr>
              <a:t>ออกแบบ</a:t>
            </a:r>
            <a:endParaRPr lang="en-US" sz="3200" dirty="0"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pPr algn="ctr"/>
            <a:r>
              <a:rPr lang="en-US" sz="3200" dirty="0">
                <a:latin typeface="supermarket" panose="02000000000000000000" pitchFamily="2" charset="0"/>
                <a:cs typeface="supermarket" panose="02000000000000000000" pitchFamily="2" charset="0"/>
              </a:rPr>
              <a:t>Player,Wave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747995-DD87-4785-B6D1-85F3B041420A}"/>
              </a:ext>
            </a:extLst>
          </p:cNvPr>
          <p:cNvSpPr txBox="1"/>
          <p:nvPr/>
        </p:nvSpPr>
        <p:spPr>
          <a:xfrm>
            <a:off x="4937376" y="2899242"/>
            <a:ext cx="3147844" cy="997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latin typeface="supermarket" panose="02000000000000000000" pitchFamily="2" charset="0"/>
                <a:cs typeface="supermarket" panose="02000000000000000000" pitchFamily="2" charset="0"/>
              </a:rPr>
              <a:t>การเคลื่อนไหวของ</a:t>
            </a:r>
            <a:endParaRPr lang="en-US" sz="3200" dirty="0"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pPr algn="ctr"/>
            <a:r>
              <a:rPr lang="en-US" sz="3200" dirty="0">
                <a:latin typeface="supermarket" panose="02000000000000000000" pitchFamily="2" charset="0"/>
                <a:cs typeface="supermarket" panose="02000000000000000000" pitchFamily="2" charset="0"/>
              </a:rPr>
              <a:t>Player,Wave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CB7C1F-908C-40F3-AD80-11347EF4AE45}"/>
              </a:ext>
            </a:extLst>
          </p:cNvPr>
          <p:cNvSpPr txBox="1"/>
          <p:nvPr/>
        </p:nvSpPr>
        <p:spPr>
          <a:xfrm>
            <a:off x="4937376" y="4182696"/>
            <a:ext cx="3147844" cy="19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latin typeface="supermarket" panose="02000000000000000000" pitchFamily="2" charset="0"/>
                <a:cs typeface="supermarket" panose="02000000000000000000" pitchFamily="2" charset="0"/>
              </a:rPr>
              <a:t>ออกแบบ</a:t>
            </a:r>
            <a:endParaRPr lang="en-US" sz="3200" dirty="0"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pPr algn="ctr"/>
            <a:r>
              <a:rPr lang="en-US" sz="3200" dirty="0">
                <a:latin typeface="supermarket" panose="02000000000000000000" pitchFamily="2" charset="0"/>
                <a:cs typeface="supermarket" panose="02000000000000000000" pitchFamily="2" charset="0"/>
              </a:rPr>
              <a:t>Windows Game</a:t>
            </a:r>
          </a:p>
          <a:p>
            <a:pPr algn="ctr"/>
            <a:r>
              <a:rPr lang="th-TH" sz="3200" dirty="0">
                <a:latin typeface="supermarket" panose="02000000000000000000" pitchFamily="2" charset="0"/>
                <a:cs typeface="supermarket" panose="02000000000000000000" pitchFamily="2" charset="0"/>
              </a:rPr>
              <a:t>และพลังชีวิตของ</a:t>
            </a:r>
          </a:p>
          <a:p>
            <a:pPr algn="ctr"/>
            <a:r>
              <a:rPr lang="en-US" sz="3200" dirty="0">
                <a:latin typeface="supermarket" panose="02000000000000000000" pitchFamily="2" charset="0"/>
                <a:cs typeface="supermarket" panose="02000000000000000000" pitchFamily="2" charset="0"/>
              </a:rPr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2191737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F8B506-F807-4927-9387-76A8AE5D2E2C}"/>
              </a:ext>
            </a:extLst>
          </p:cNvPr>
          <p:cNvSpPr txBox="1"/>
          <p:nvPr/>
        </p:nvSpPr>
        <p:spPr>
          <a:xfrm>
            <a:off x="2695072" y="308827"/>
            <a:ext cx="6866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upermarket" panose="02000000000000000000" pitchFamily="2" charset="0"/>
                <a:cs typeface="supermarket" panose="02000000000000000000" pitchFamily="2" charset="0"/>
              </a:rPr>
              <a:t>Scrum - Trello</a:t>
            </a:r>
          </a:p>
        </p:txBody>
      </p:sp>
      <p:pic>
        <p:nvPicPr>
          <p:cNvPr id="2050" name="Picture 2" descr="ผลการค้นหารูปภาพสำหรับ trello icon">
            <a:hlinkClick r:id="rId2"/>
            <a:extLst>
              <a:ext uri="{FF2B5EF4-FFF2-40B4-BE49-F238E27FC236}">
                <a16:creationId xmlns:a16="http://schemas.microsoft.com/office/drawing/2014/main" id="{D6B5C9CC-D0AE-403E-B3E3-B9C685ED5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524" y="1034715"/>
            <a:ext cx="5871411" cy="587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150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F8B506-F807-4927-9387-76A8AE5D2E2C}"/>
              </a:ext>
            </a:extLst>
          </p:cNvPr>
          <p:cNvSpPr txBox="1"/>
          <p:nvPr/>
        </p:nvSpPr>
        <p:spPr>
          <a:xfrm>
            <a:off x="721896" y="657727"/>
            <a:ext cx="107963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b="1" dirty="0">
                <a:latin typeface="supermarket" panose="02000000000000000000" pitchFamily="2" charset="0"/>
                <a:cs typeface="supermarket" panose="02000000000000000000" pitchFamily="2" charset="0"/>
              </a:rPr>
              <a:t>การปรับปรุงและพัฒนาเกม</a:t>
            </a:r>
            <a:endParaRPr lang="en-US" sz="8000" b="1" dirty="0"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4BF047-E382-4C83-B050-CD550F798148}"/>
              </a:ext>
            </a:extLst>
          </p:cNvPr>
          <p:cNvSpPr txBox="1"/>
          <p:nvPr/>
        </p:nvSpPr>
        <p:spPr>
          <a:xfrm>
            <a:off x="721896" y="2105363"/>
            <a:ext cx="1085248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th-TH" sz="5200" dirty="0">
                <a:latin typeface="supermarket" panose="02000000000000000000" pitchFamily="2" charset="0"/>
                <a:cs typeface="supermarket" panose="02000000000000000000" pitchFamily="2" charset="0"/>
              </a:rPr>
              <a:t>ออกแบบให้ตัวละครเป็นภาพเคลื่อนไหว เพื่อเพิ่มความน่าสนใจของตัวเกม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th-TH" sz="5200" dirty="0">
                <a:latin typeface="supermarket" panose="02000000000000000000" pitchFamily="2" charset="0"/>
                <a:cs typeface="supermarket" panose="02000000000000000000" pitchFamily="2" charset="0"/>
              </a:rPr>
              <a:t>มีเสียงดนตรีหรือ</a:t>
            </a:r>
            <a:r>
              <a:rPr lang="en-US" sz="5200" dirty="0">
                <a:latin typeface="supermarket" panose="02000000000000000000" pitchFamily="2" charset="0"/>
                <a:cs typeface="supermarket" panose="02000000000000000000" pitchFamily="2" charset="0"/>
              </a:rPr>
              <a:t> Sound Effect </a:t>
            </a:r>
            <a:r>
              <a:rPr lang="th-TH" sz="5200" dirty="0">
                <a:latin typeface="supermarket" panose="02000000000000000000" pitchFamily="2" charset="0"/>
                <a:cs typeface="supermarket" panose="02000000000000000000" pitchFamily="2" charset="0"/>
              </a:rPr>
              <a:t>ประกอบเพื่อเพิ่มความสนุก</a:t>
            </a:r>
            <a:endParaRPr lang="en-US" sz="5200" dirty="0"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th-TH" sz="5200" dirty="0">
                <a:latin typeface="supermarket" panose="02000000000000000000" pitchFamily="2" charset="0"/>
                <a:cs typeface="supermarket" panose="02000000000000000000" pitchFamily="2" charset="0"/>
              </a:rPr>
              <a:t>รองรับผู้เล่นได้มากกว่า </a:t>
            </a:r>
            <a:r>
              <a:rPr lang="en-US" sz="5200" dirty="0">
                <a:latin typeface="supermarket" panose="02000000000000000000" pitchFamily="2" charset="0"/>
                <a:cs typeface="supermarket" panose="02000000000000000000" pitchFamily="2" charset="0"/>
              </a:rPr>
              <a:t>2 </a:t>
            </a:r>
            <a:r>
              <a:rPr lang="th-TH" sz="5200" dirty="0">
                <a:latin typeface="supermarket" panose="02000000000000000000" pitchFamily="2" charset="0"/>
                <a:cs typeface="supermarket" panose="02000000000000000000" pitchFamily="2" charset="0"/>
              </a:rPr>
              <a:t>คนพร้อมกันได้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th-TH" sz="5200" dirty="0"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079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ผลการค้นหารูปภาพสำหรับ trello icon">
            <a:hlinkClick r:id="rId2"/>
            <a:extLst>
              <a:ext uri="{FF2B5EF4-FFF2-40B4-BE49-F238E27FC236}">
                <a16:creationId xmlns:a16="http://schemas.microsoft.com/office/drawing/2014/main" id="{D6B5C9CC-D0AE-403E-B3E3-B9C685ED5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020" y="-55497"/>
            <a:ext cx="2654967" cy="265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25A372-177F-45CB-8F11-1B10C41786C3}"/>
              </a:ext>
            </a:extLst>
          </p:cNvPr>
          <p:cNvSpPr txBox="1"/>
          <p:nvPr/>
        </p:nvSpPr>
        <p:spPr>
          <a:xfrm>
            <a:off x="2654967" y="2512184"/>
            <a:ext cx="7267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hlinkClick r:id="rId2"/>
              </a:rPr>
              <a:t>https://trello.com/b/f6w4GzM9/gamejava</a:t>
            </a:r>
            <a:endParaRPr lang="en-US" sz="2400" b="1" dirty="0"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pPr algn="ctr"/>
            <a:endParaRPr lang="en-US" sz="2400" b="1" dirty="0"/>
          </a:p>
        </p:txBody>
      </p:sp>
      <p:pic>
        <p:nvPicPr>
          <p:cNvPr id="3074" name="Picture 2" descr="ผลการค้นหารูปภาพสำหรับ github png">
            <a:extLst>
              <a:ext uri="{FF2B5EF4-FFF2-40B4-BE49-F238E27FC236}">
                <a16:creationId xmlns:a16="http://schemas.microsoft.com/office/drawing/2014/main" id="{B59C31D4-59E5-4A4E-907F-36C31779B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940" y="329981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E69A80-4A72-45E1-8357-C4EDF6F78504}"/>
              </a:ext>
            </a:extLst>
          </p:cNvPr>
          <p:cNvSpPr txBox="1"/>
          <p:nvPr/>
        </p:nvSpPr>
        <p:spPr>
          <a:xfrm>
            <a:off x="2654967" y="5528567"/>
            <a:ext cx="7267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hlinkClick r:id="rId5"/>
              </a:rPr>
              <a:t>https://github.com/KornWtp/Wave2Game</a:t>
            </a:r>
            <a:endParaRPr lang="en-US" sz="2400" b="1" dirty="0"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506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</TotalTime>
  <Words>93</Words>
  <Application>Microsoft Office PowerPoint</Application>
  <PresentationFormat>Widescreen</PresentationFormat>
  <Paragraphs>26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Edo</vt:lpstr>
      <vt:lpstr>supermarket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Chanathip Saeyang</dc:creator>
  <cp:lastModifiedBy>Chanathip Saeyang</cp:lastModifiedBy>
  <cp:revision>48</cp:revision>
  <dcterms:created xsi:type="dcterms:W3CDTF">2019-10-08T16:09:43Z</dcterms:created>
  <dcterms:modified xsi:type="dcterms:W3CDTF">2019-10-08T19:47:45Z</dcterms:modified>
</cp:coreProperties>
</file>